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384" r:id="rId2"/>
    <p:sldId id="385" r:id="rId3"/>
    <p:sldId id="386" r:id="rId4"/>
    <p:sldId id="387" r:id="rId5"/>
    <p:sldId id="388" r:id="rId6"/>
    <p:sldId id="262" r:id="rId7"/>
    <p:sldId id="266" r:id="rId8"/>
    <p:sldId id="359" r:id="rId9"/>
    <p:sldId id="364" r:id="rId10"/>
    <p:sldId id="361" r:id="rId11"/>
    <p:sldId id="363" r:id="rId12"/>
    <p:sldId id="365" r:id="rId13"/>
    <p:sldId id="367" r:id="rId14"/>
    <p:sldId id="366" r:id="rId15"/>
    <p:sldId id="371" r:id="rId16"/>
    <p:sldId id="372" r:id="rId17"/>
    <p:sldId id="368" r:id="rId18"/>
    <p:sldId id="369" r:id="rId19"/>
    <p:sldId id="370" r:id="rId20"/>
    <p:sldId id="373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20" r:id="rId31"/>
    <p:sldId id="319" r:id="rId32"/>
    <p:sldId id="321" r:id="rId33"/>
    <p:sldId id="322" r:id="rId34"/>
    <p:sldId id="323" r:id="rId35"/>
    <p:sldId id="375" r:id="rId36"/>
    <p:sldId id="374" r:id="rId37"/>
    <p:sldId id="376" r:id="rId38"/>
    <p:sldId id="390" r:id="rId39"/>
    <p:sldId id="377" r:id="rId40"/>
    <p:sldId id="378" r:id="rId41"/>
    <p:sldId id="379" r:id="rId42"/>
    <p:sldId id="380" r:id="rId43"/>
    <p:sldId id="389" r:id="rId44"/>
    <p:sldId id="381" r:id="rId45"/>
    <p:sldId id="38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14"/>
    <p:restoredTop sz="83972"/>
  </p:normalViewPr>
  <p:slideViewPr>
    <p:cSldViewPr snapToGrid="0" snapToObjects="1">
      <p:cViewPr varScale="1">
        <p:scale>
          <a:sx n="65" d="100"/>
          <a:sy n="6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9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347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6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470"/>
                </a:solidFill>
              </a:rPr>
              <a:t>How many different “computers” have you encountered </a:t>
            </a:r>
            <a:r>
              <a:rPr lang="en-US" b="1" dirty="0">
                <a:solidFill>
                  <a:srgbClr val="003470"/>
                </a:solidFill>
              </a:rPr>
              <a:t>since you got up this morning</a:t>
            </a:r>
            <a:r>
              <a:rPr lang="en-US" dirty="0">
                <a:solidFill>
                  <a:srgbClr val="003470"/>
                </a:solidFill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470"/>
                </a:solidFill>
              </a:rPr>
              <a:t>How many different “computers” have you encountered </a:t>
            </a:r>
            <a:r>
              <a:rPr lang="en-US" b="1" dirty="0">
                <a:solidFill>
                  <a:srgbClr val="003470"/>
                </a:solidFill>
              </a:rPr>
              <a:t>in your lifetime</a:t>
            </a:r>
            <a:r>
              <a:rPr lang="en-US" dirty="0">
                <a:solidFill>
                  <a:srgbClr val="003470"/>
                </a:solidFill>
              </a:rPr>
              <a:t>?</a:t>
            </a:r>
          </a:p>
          <a:p>
            <a:r>
              <a:rPr lang="en-US" dirty="0"/>
              <a:t>Have you ever encountered one that was </a:t>
            </a:r>
            <a:r>
              <a:rPr lang="en-US" b="1" dirty="0"/>
              <a:t>poorly designed</a:t>
            </a:r>
            <a:r>
              <a:rPr lang="en-US" dirty="0"/>
              <a:t>?</a:t>
            </a:r>
          </a:p>
          <a:p>
            <a:r>
              <a:rPr lang="en-US" dirty="0"/>
              <a:t>The way a system is designed effects not only how pleasant the experience is, but (possibly more important) things like productivity, accuracy, safety,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3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GB" altLang="en-US" sz="1600" dirty="0"/>
              <a:t>works by interrupting matrix of light beams,  capacitance changes or ultrasonic reflections</a:t>
            </a:r>
          </a:p>
          <a:p>
            <a:pPr lvl="1">
              <a:lnSpc>
                <a:spcPct val="90000"/>
              </a:lnSpc>
            </a:pPr>
            <a:r>
              <a:rPr lang="en-GB" altLang="en-US" sz="1600" i="1" dirty="0"/>
              <a:t>direct</a:t>
            </a:r>
            <a:r>
              <a:rPr lang="en-GB" altLang="en-US" sz="1600" dirty="0"/>
              <a:t> pointing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3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Interaction is situated in the </a:t>
            </a:r>
            <a:r>
              <a:rPr lang="en-US" b="1" dirty="0"/>
              <a:t>context</a:t>
            </a:r>
            <a:r>
              <a:rPr lang="en-US" dirty="0"/>
              <a:t> of a problem or goal-directed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2930" indent="-457200"/>
            <a:r>
              <a:rPr lang="en-US" dirty="0"/>
              <a:t>What are you selecting?  One item at a time?</a:t>
            </a:r>
          </a:p>
          <a:p>
            <a:pPr marL="582930" indent="-457200"/>
            <a:r>
              <a:rPr lang="en-US" dirty="0"/>
              <a:t>Selecting of a value?</a:t>
            </a:r>
          </a:p>
          <a:p>
            <a:pPr marL="582930" indent="-457200"/>
            <a:r>
              <a:rPr lang="en-US" dirty="0"/>
              <a:t>Selecting of a range?</a:t>
            </a:r>
          </a:p>
          <a:p>
            <a:pPr marL="582930" indent="-457200"/>
            <a:r>
              <a:rPr lang="en-US" dirty="0"/>
              <a:t>Selecting of a position on the screen?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4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3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0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babynamewizard.com/voyager#prefix=jo&amp;sw=both&amp;exact=fals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theyrule.ne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33:</a:t>
            </a:r>
            <a:br>
              <a:rPr lang="en-US" dirty="0"/>
            </a:br>
            <a:r>
              <a:rPr lang="en-US" sz="4400" dirty="0"/>
              <a:t>Human-Computer 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54612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Why do we </a:t>
            </a:r>
            <a:r>
              <a:rPr lang="en-US" b="1" dirty="0"/>
              <a:t>care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6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A1D7E-F615-3D4C-878B-69076789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Interaction (def.)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2569-0545-6B49-9151-A4B503A58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for the user to affect change in what’s happening in the program</a:t>
            </a:r>
          </a:p>
          <a:p>
            <a:r>
              <a:rPr lang="en-US" b="1" dirty="0"/>
              <a:t>Low level</a:t>
            </a:r>
            <a:r>
              <a:rPr lang="en-US" dirty="0"/>
              <a:t>: between human and interface</a:t>
            </a:r>
          </a:p>
          <a:p>
            <a:pPr lvl="1"/>
            <a:r>
              <a:rPr lang="en-US" dirty="0"/>
              <a:t>the set of operations available</a:t>
            </a:r>
          </a:p>
          <a:p>
            <a:pPr lvl="1"/>
            <a:r>
              <a:rPr lang="en-US" dirty="0"/>
              <a:t>happens between the human and the physical computer</a:t>
            </a:r>
          </a:p>
          <a:p>
            <a:r>
              <a:rPr lang="en-US" b="1" dirty="0"/>
              <a:t>High level</a:t>
            </a:r>
            <a:r>
              <a:rPr lang="en-US" dirty="0"/>
              <a:t>: between human and problem space</a:t>
            </a:r>
          </a:p>
          <a:p>
            <a:pPr lvl="1"/>
            <a:r>
              <a:rPr lang="en-US" dirty="0"/>
              <a:t>a cognitive act enabled by the interface</a:t>
            </a:r>
          </a:p>
          <a:p>
            <a:pPr lvl="1"/>
            <a:r>
              <a:rPr lang="en-US" dirty="0"/>
              <a:t>happens between the human and the digital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5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449A-BB9E-9149-8C60-FEA5D553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94019-A374-494B-A671-3144C3EA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many ways can you think of to get information       from the </a:t>
            </a:r>
            <a:r>
              <a:rPr lang="en-US" b="1" dirty="0"/>
              <a:t>human</a:t>
            </a:r>
            <a:r>
              <a:rPr lang="en-US" dirty="0"/>
              <a:t> to the </a:t>
            </a:r>
            <a:r>
              <a:rPr lang="en-US" b="1" dirty="0"/>
              <a:t>computer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43BEC-F73A-FA49-88EA-2CE09E8A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5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651513" cy="4876800"/>
          </a:xfrm>
        </p:spPr>
        <p:txBody>
          <a:bodyPr/>
          <a:lstStyle/>
          <a:p>
            <a:r>
              <a:rPr lang="en-GB" altLang="en-US" dirty="0"/>
              <a:t>Most common text input device</a:t>
            </a:r>
          </a:p>
          <a:p>
            <a:r>
              <a:rPr lang="en-GB" altLang="en-US" dirty="0"/>
              <a:t>Allows rapid entry of text by experienced users</a:t>
            </a:r>
          </a:p>
          <a:p>
            <a:r>
              <a:rPr lang="en-GB" altLang="en-US" dirty="0"/>
              <a:t>Keypress closes connection, causing a char code to be sent</a:t>
            </a:r>
          </a:p>
          <a:p>
            <a:r>
              <a:rPr lang="en-GB" altLang="en-US" dirty="0"/>
              <a:t>Usually connected by cable, but can be wireless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8BB5C63-CB62-4447-AC11-F3702C42BB5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9100" y="1779102"/>
            <a:ext cx="4385510" cy="36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12974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Handheld pointing device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very common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easy to use</a:t>
            </a:r>
          </a:p>
          <a:p>
            <a:pPr lvl="1">
              <a:lnSpc>
                <a:spcPct val="90000"/>
              </a:lnSpc>
            </a:pPr>
            <a:endParaRPr lang="en-GB" altLang="en-US" dirty="0"/>
          </a:p>
          <a:p>
            <a:pPr>
              <a:lnSpc>
                <a:spcPct val="90000"/>
              </a:lnSpc>
            </a:pPr>
            <a:r>
              <a:rPr lang="en-GB" altLang="en-US" dirty="0"/>
              <a:t>Two characteristics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planar movement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buttons used for making a selection, indicating an option, etc.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45420-7565-E444-87FE-AB8346C5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45" y="600066"/>
            <a:ext cx="5801935" cy="498241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752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Touchpad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12974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Small touch-sensitive surface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Used mainly in laptops</a:t>
            </a:r>
            <a:endParaRPr lang="en-GB" altLang="en-US" sz="1600" dirty="0"/>
          </a:p>
          <a:p>
            <a:pPr>
              <a:lnSpc>
                <a:spcPct val="90000"/>
              </a:lnSpc>
            </a:pPr>
            <a:r>
              <a:rPr lang="en-GB" altLang="en-US" dirty="0"/>
              <a:t>‘Acceleration’ is important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Fast stroke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lots of pixels per inch moved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initial movement to the target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Slow stroke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fewer pixels per inch moved</a:t>
            </a:r>
          </a:p>
          <a:p>
            <a:pPr lvl="2">
              <a:lnSpc>
                <a:spcPct val="90000"/>
              </a:lnSpc>
              <a:buFont typeface="Wingdings" pitchFamily="2" charset="2"/>
              <a:buChar char="§"/>
            </a:pPr>
            <a:r>
              <a:rPr lang="en-GB" altLang="en-US" dirty="0"/>
              <a:t>more accurate positioning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EFF906-D7EE-914E-9305-AC00BC010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742" y="1970741"/>
            <a:ext cx="4587558" cy="30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7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A2A0-021D-F64E-8F0A-A0A1B5D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769DA-CFD3-164E-9979-182FB847E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4612341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altLang="en-US" dirty="0"/>
              <a:t>Larger, touch-sensitive surface</a:t>
            </a:r>
          </a:p>
          <a:p>
            <a:pPr>
              <a:lnSpc>
                <a:spcPct val="90000"/>
              </a:lnSpc>
            </a:pPr>
            <a:r>
              <a:rPr lang="en-GB" altLang="en-US" dirty="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fast, no specialised pointer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good for menu selection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easy to clean</a:t>
            </a:r>
            <a:endParaRPr lang="en-GB" altLang="en-US" sz="1100" dirty="0"/>
          </a:p>
          <a:p>
            <a:pPr>
              <a:lnSpc>
                <a:spcPct val="90000"/>
              </a:lnSpc>
            </a:pPr>
            <a:r>
              <a:rPr lang="en-GB" altLang="en-US" dirty="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finger can mark screen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imprecise</a:t>
            </a:r>
            <a:endParaRPr lang="en-GB" altLang="en-US" sz="1800" dirty="0"/>
          </a:p>
          <a:p>
            <a:pPr lvl="1">
              <a:lnSpc>
                <a:spcPct val="90000"/>
              </a:lnSpc>
            </a:pPr>
            <a:r>
              <a:rPr lang="en-GB" altLang="en-US" dirty="0"/>
              <a:t>lifting arm can be tiring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DCC673-F56F-1F4A-B61A-7698CF6C15B1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065B05-5BC9-C546-ACC6-1DA717D20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734D58-1BCF-0E49-9AF8-A4902A6F3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AA8442-9E13-2D43-BD4E-04C9C3548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BDFE93-BE94-7E4B-ADDB-B08C67ABB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B87D3-1F89-924B-837A-79B4A8FDA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7438D5-2AA0-2C40-BBA7-FC93DBFFC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147380-AA24-2A42-ADE0-D1BAFE65624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3305" y="160020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20AE-995A-7D40-AD93-5DCFCB9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Keypad / T9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FDA-2017-804B-BF2F-4B0BC6E0D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2000" dirty="0"/>
              <a:t>Standard: use numeric keys with</a:t>
            </a:r>
            <a:br>
              <a:rPr lang="en-GB" altLang="en-US" sz="2000" dirty="0"/>
            </a:br>
            <a:r>
              <a:rPr lang="en-GB" altLang="en-US" sz="2000" dirty="0"/>
              <a:t>multiple presses</a:t>
            </a:r>
          </a:p>
          <a:p>
            <a:pPr>
              <a:lnSpc>
                <a:spcPct val="90000"/>
              </a:lnSpc>
              <a:buFontTx/>
              <a:buChar char=" "/>
              <a:tabLst>
                <a:tab pos="1816100" algn="l"/>
              </a:tabLst>
            </a:pPr>
            <a:r>
              <a:rPr lang="en-GB" altLang="en-US" sz="1800" dirty="0"/>
              <a:t>hello = 4433555[</a:t>
            </a:r>
            <a:r>
              <a:rPr lang="en-GB" altLang="en-US" sz="1600" dirty="0"/>
              <a:t>pause</a:t>
            </a:r>
            <a:r>
              <a:rPr lang="en-GB" altLang="en-US" sz="1800" dirty="0"/>
              <a:t>]555666</a:t>
            </a:r>
            <a:endParaRPr lang="en-GB" altLang="en-US" sz="2000" dirty="0"/>
          </a:p>
          <a:p>
            <a:pPr>
              <a:lnSpc>
                <a:spcPct val="90000"/>
              </a:lnSpc>
              <a:buFontTx/>
              <a:buChar char=" "/>
              <a:tabLst>
                <a:tab pos="1816100" algn="l"/>
              </a:tabLst>
            </a:pPr>
            <a:r>
              <a:rPr lang="en-GB" altLang="en-US" sz="2000" dirty="0"/>
              <a:t>surprisingly fast!</a:t>
            </a:r>
          </a:p>
          <a:p>
            <a:pPr>
              <a:lnSpc>
                <a:spcPct val="90000"/>
              </a:lnSpc>
              <a:tabLst>
                <a:tab pos="1816100" algn="l"/>
              </a:tabLst>
            </a:pPr>
            <a:endParaRPr lang="en-GB" altLang="en-US" sz="900" dirty="0"/>
          </a:p>
          <a:p>
            <a:pPr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2000" dirty="0"/>
              <a:t>T9 predictive entry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type as if single key for each letter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use dictionary to ‘guess’ the right word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hello = 43556 …</a:t>
            </a:r>
          </a:p>
          <a:p>
            <a:pPr lvl="1">
              <a:lnSpc>
                <a:spcPct val="90000"/>
              </a:lnSpc>
              <a:tabLst>
                <a:tab pos="1816100" algn="l"/>
              </a:tabLst>
            </a:pPr>
            <a:r>
              <a:rPr lang="en-GB" altLang="en-US" sz="1800" dirty="0"/>
              <a:t>but 26 -&gt; menu ‘am’ or ‘an’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B6EE-54B6-6140-9FF4-1E291A0718CD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A32904-E93A-0644-B89C-BB6860B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0DD28-4357-224A-9A69-00531FBA0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7304F-50B2-4248-AE03-F695A838E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F9CC7-A309-454F-BB2D-1552C298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392B6-D2BC-BE40-9B64-221E5C81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5C5C30-9208-C145-AB98-035070ED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4" descr="phone-keys.jpg                                                 0007898DMacintosh HD                   ABA78158:">
            <a:extLst>
              <a:ext uri="{FF2B5EF4-FFF2-40B4-BE49-F238E27FC236}">
                <a16:creationId xmlns:a16="http://schemas.microsoft.com/office/drawing/2014/main" id="{DA21334B-0AD6-2242-8058-E2978E97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61" y="1600200"/>
            <a:ext cx="3426539" cy="3733800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166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20AE-995A-7D40-AD93-5DCFCB9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Handwriting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FDA-2017-804B-BF2F-4B0BC6E0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03061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dirty="0"/>
              <a:t>Input text using a “pen” and a “tablet” (more natural?)</a:t>
            </a:r>
            <a:endParaRPr lang="en-GB" altLang="en-US" sz="1200" dirty="0"/>
          </a:p>
          <a:p>
            <a:pPr>
              <a:lnSpc>
                <a:spcPct val="90000"/>
              </a:lnSpc>
            </a:pPr>
            <a:r>
              <a:rPr lang="en-GB" altLang="en-US" dirty="0"/>
              <a:t>Technical problems: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capturing all useful information: stroke path, pressure, etc. 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segmenting writing into letters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interpreting individual letters</a:t>
            </a:r>
          </a:p>
          <a:p>
            <a:pPr lvl="1">
              <a:lnSpc>
                <a:spcPct val="90000"/>
              </a:lnSpc>
            </a:pPr>
            <a:r>
              <a:rPr lang="en-GB" altLang="en-US" dirty="0"/>
              <a:t>coping with different styles of handwriting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B6EE-54B6-6140-9FF4-1E291A0718CD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A32904-E93A-0644-B89C-BB6860B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0DD28-4357-224A-9A69-00531FBA0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7304F-50B2-4248-AE03-F695A838E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F9CC7-A309-454F-BB2D-1552C298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392B6-D2BC-BE40-9B64-221E5C81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5C5C30-9208-C145-AB98-035070ED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7822230-67B0-0145-87E1-A23C2B50F4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2105025"/>
            <a:ext cx="3733800" cy="280035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542495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20AE-995A-7D40-AD93-5DCFCB94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Speech 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4FDA-2017-804B-BF2F-4B0BC6E0D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03061" cy="4876800"/>
          </a:xfrm>
        </p:spPr>
        <p:txBody>
          <a:bodyPr/>
          <a:lstStyle/>
          <a:p>
            <a:r>
              <a:rPr lang="en-GB" altLang="en-US" dirty="0"/>
              <a:t>Improving </a:t>
            </a:r>
            <a:r>
              <a:rPr lang="en-GB" altLang="en-US" b="1" dirty="0"/>
              <a:t>rapidly</a:t>
            </a:r>
            <a:endParaRPr lang="en-GB" altLang="en-US" sz="1000" b="1" dirty="0"/>
          </a:p>
          <a:p>
            <a:r>
              <a:rPr lang="en-GB" altLang="en-US" dirty="0"/>
              <a:t>Most successful when:</a:t>
            </a:r>
          </a:p>
          <a:p>
            <a:pPr lvl="1"/>
            <a:r>
              <a:rPr lang="en-GB" altLang="en-US" dirty="0"/>
              <a:t>single user </a:t>
            </a:r>
          </a:p>
          <a:p>
            <a:pPr lvl="1"/>
            <a:r>
              <a:rPr lang="en-GB" altLang="en-US" dirty="0"/>
              <a:t>limited vocabulary systems</a:t>
            </a:r>
            <a:endParaRPr lang="en-GB" altLang="en-US" sz="1000" dirty="0"/>
          </a:p>
          <a:p>
            <a:r>
              <a:rPr lang="en-GB" altLang="en-US" dirty="0"/>
              <a:t>Problems with</a:t>
            </a:r>
          </a:p>
          <a:p>
            <a:pPr lvl="1"/>
            <a:r>
              <a:rPr lang="en-GB" altLang="en-US" dirty="0"/>
              <a:t>external noise</a:t>
            </a:r>
          </a:p>
          <a:p>
            <a:pPr lvl="1"/>
            <a:r>
              <a:rPr lang="en-GB" altLang="en-US" dirty="0"/>
              <a:t>imprecision of pronunciation</a:t>
            </a:r>
          </a:p>
          <a:p>
            <a:pPr lvl="1"/>
            <a:r>
              <a:rPr lang="en-GB" altLang="en-US" dirty="0"/>
              <a:t>large vocabularies</a:t>
            </a:r>
          </a:p>
          <a:p>
            <a:pPr lvl="1"/>
            <a:r>
              <a:rPr lang="en-GB" altLang="en-US" dirty="0"/>
              <a:t>different speakers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7B6EE-54B6-6140-9FF4-1E291A0718CD}"/>
              </a:ext>
            </a:extLst>
          </p:cNvPr>
          <p:cNvGrpSpPr>
            <a:grpSpLocks/>
          </p:cNvGrpSpPr>
          <p:nvPr/>
        </p:nvGrpSpPr>
        <p:grpSpPr bwMode="auto">
          <a:xfrm>
            <a:off x="0" y="5791200"/>
            <a:ext cx="9144000" cy="1066800"/>
            <a:chOff x="0" y="0"/>
            <a:chExt cx="5760" cy="6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A32904-E93A-0644-B89C-BB6860BA4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5760" cy="672"/>
            </a:xfrm>
            <a:prstGeom prst="rect">
              <a:avLst/>
            </a:prstGeom>
            <a:solidFill>
              <a:srgbClr val="2E005D"/>
            </a:solidFill>
            <a:ln w="9525">
              <a:solidFill>
                <a:srgbClr val="2E005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00DD28-4357-224A-9A69-00531FBA0E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0"/>
              <a:ext cx="3264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7304F-50B2-4248-AE03-F695A838E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6F9CC7-A309-454F-BB2D-1552C2989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2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56392B6-D2BC-BE40-9B64-221E5C813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5C5C30-9208-C145-AB98-035070ED2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" y="0"/>
              <a:ext cx="176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B25CD-579B-F047-B4E0-9AF3A960F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36" t="4881" r="6077" b="1742"/>
          <a:stretch/>
        </p:blipFill>
        <p:spPr>
          <a:xfrm>
            <a:off x="5691301" y="992855"/>
            <a:ext cx="2650603" cy="4802827"/>
          </a:xfrm>
          <a:prstGeom prst="round2SameRect">
            <a:avLst>
              <a:gd name="adj1" fmla="val 14047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24793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recap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Week 0: what is computer science?</a:t>
            </a:r>
          </a:p>
          <a:p>
            <a:r>
              <a:rPr lang="en-US" dirty="0"/>
              <a:t>Week 1: hardware, python basics, </a:t>
            </a:r>
            <a:r>
              <a:rPr lang="en-US" dirty="0">
                <a:solidFill>
                  <a:srgbClr val="A325BE"/>
                </a:solidFill>
                <a:latin typeface="Courier" charset="0"/>
                <a:ea typeface="Courier" charset="0"/>
                <a:cs typeface="Courier" charset="0"/>
              </a:rPr>
              <a:t>input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dirty="0"/>
              <a:t>Week 2: numbers (</a:t>
            </a:r>
            <a:r>
              <a:rPr lang="en-US" dirty="0">
                <a:solidFill>
                  <a:srgbClr val="A325BE"/>
                </a:solidFill>
                <a:latin typeface="Courier" charset="0"/>
                <a:ea typeface="Courier" charset="0"/>
                <a:cs typeface="Courier" charset="0"/>
              </a:rPr>
              <a:t>floats</a:t>
            </a:r>
            <a:r>
              <a:rPr lang="en-US" dirty="0"/>
              <a:t> &amp; </a:t>
            </a:r>
            <a:r>
              <a:rPr lang="en-US" dirty="0" err="1">
                <a:solidFill>
                  <a:srgbClr val="A325BE"/>
                </a:solidFill>
                <a:latin typeface="Courier" charset="0"/>
                <a:ea typeface="Courier" charset="0"/>
                <a:cs typeface="Courier" charset="0"/>
              </a:rPr>
              <a:t>ints</a:t>
            </a:r>
            <a:r>
              <a:rPr lang="en-US" dirty="0"/>
              <a:t>), math, 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/>
              <a:t>Week 3: </a:t>
            </a:r>
            <a:r>
              <a:rPr lang="en-US" dirty="0">
                <a:solidFill>
                  <a:srgbClr val="A325BE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dirty="0"/>
              <a:t>ings,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main()</a:t>
            </a:r>
            <a:r>
              <a:rPr lang="en-US" dirty="0"/>
              <a:t>, debugging</a:t>
            </a:r>
          </a:p>
          <a:p>
            <a:r>
              <a:rPr lang="en-US" dirty="0"/>
              <a:t>Week 4: 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loops,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random</a:t>
            </a:r>
            <a:r>
              <a:rPr lang="en-US" dirty="0"/>
              <a:t>, documentation</a:t>
            </a:r>
          </a:p>
          <a:p>
            <a:r>
              <a:rPr lang="en-US" dirty="0"/>
              <a:t>Week 5: functions</a:t>
            </a:r>
          </a:p>
          <a:p>
            <a:r>
              <a:rPr lang="en-US" dirty="0"/>
              <a:t>Week 6: </a:t>
            </a:r>
            <a:r>
              <a:rPr lang="en-US" dirty="0">
                <a:solidFill>
                  <a:srgbClr val="A325BE"/>
                </a:solidFill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dirty="0"/>
              <a:t>, </a:t>
            </a:r>
            <a:r>
              <a:rPr lang="en-US" dirty="0">
                <a:solidFill>
                  <a:srgbClr val="A325BE"/>
                </a:solidFill>
                <a:latin typeface="Courier" charset="0"/>
                <a:ea typeface="Courier" charset="0"/>
                <a:cs typeface="Courier" charset="0"/>
              </a:rPr>
              <a:t>dictionaries</a:t>
            </a:r>
            <a:r>
              <a:rPr lang="en-US" dirty="0"/>
              <a:t>, ethical code reuse</a:t>
            </a:r>
          </a:p>
        </p:txBody>
      </p:sp>
    </p:spTree>
    <p:extLst>
      <p:ext uri="{BB962C8B-B14F-4D97-AF65-F5344CB8AC3E}">
        <p14:creationId xmlns:p14="http://schemas.microsoft.com/office/powerpoint/2010/main" val="6053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685C4-3106-D647-9826-8E2F2D47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others!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24C89-2C40-E843-B049-C3292F91B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84E26-CD8E-3B40-9CFB-C231A29B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40426"/>
            <a:ext cx="3505200" cy="3010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F9B085-C485-8F44-80E9-8BCCAAAD7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2521226" cy="2521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7B704-E67A-CE4A-AC39-4D9F5672C9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204"/>
          <a:stretch/>
        </p:blipFill>
        <p:spPr>
          <a:xfrm>
            <a:off x="3272621" y="2285758"/>
            <a:ext cx="3543966" cy="4102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852AF-FB1A-364A-98B6-B637E308D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221" y="3940831"/>
            <a:ext cx="2336774" cy="2810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68F35C-807E-B241-9995-687126EDF1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7190"/>
          <a:stretch/>
        </p:blipFill>
        <p:spPr>
          <a:xfrm rot="5400000">
            <a:off x="5373955" y="-1272406"/>
            <a:ext cx="2195486" cy="50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6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as a reasoning 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kinds of (high level) things might someone want to </a:t>
            </a:r>
            <a:r>
              <a:rPr lang="en-US" b="1" dirty="0"/>
              <a:t>get the computer to do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16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</a:t>
            </a:r>
            <a:r>
              <a:rPr lang="en-US" dirty="0" err="1"/>
              <a:t>Jacko</a:t>
            </a:r>
            <a:r>
              <a:rPr lang="en-US" dirty="0"/>
              <a:t> (2007)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Select</a:t>
            </a:r>
            <a:r>
              <a:rPr lang="en-US" dirty="0">
                <a:solidFill>
                  <a:schemeClr val="accent1"/>
                </a:solidFill>
              </a:rPr>
              <a:t>: mark something as interesting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Explore</a:t>
            </a:r>
            <a:r>
              <a:rPr lang="en-US" dirty="0">
                <a:solidFill>
                  <a:schemeClr val="accent1"/>
                </a:solidFill>
              </a:rPr>
              <a:t>: show me something else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Reconfigure</a:t>
            </a:r>
            <a:r>
              <a:rPr lang="en-US" dirty="0">
                <a:solidFill>
                  <a:schemeClr val="accent1"/>
                </a:solidFill>
              </a:rPr>
              <a:t>: show me a different arrangement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Encode</a:t>
            </a:r>
            <a:r>
              <a:rPr lang="en-US" dirty="0">
                <a:solidFill>
                  <a:schemeClr val="accent1"/>
                </a:solidFill>
              </a:rPr>
              <a:t>: show me a different representation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Abstract/Elaborate</a:t>
            </a:r>
            <a:r>
              <a:rPr lang="en-US" dirty="0">
                <a:solidFill>
                  <a:schemeClr val="accent1"/>
                </a:solidFill>
              </a:rPr>
              <a:t>: show me more or less detail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Filter</a:t>
            </a:r>
            <a:r>
              <a:rPr lang="en-US" dirty="0">
                <a:solidFill>
                  <a:schemeClr val="accent1"/>
                </a:solidFill>
              </a:rPr>
              <a:t>: show me something conditionally</a:t>
            </a:r>
          </a:p>
          <a:p>
            <a:pPr marL="640080" indent="-514350"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</a:rPr>
              <a:t>Connect</a:t>
            </a:r>
            <a:r>
              <a:rPr lang="en-US" dirty="0">
                <a:solidFill>
                  <a:schemeClr val="accent1"/>
                </a:solidFill>
              </a:rPr>
              <a:t>: show me related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0" y="6043136"/>
            <a:ext cx="6553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470"/>
                </a:solidFill>
              </a:rPr>
              <a:t>Yi, J. S., ah Kang, Y., </a:t>
            </a:r>
            <a:r>
              <a:rPr lang="en-US" sz="1400" dirty="0" err="1">
                <a:solidFill>
                  <a:srgbClr val="003470"/>
                </a:solidFill>
              </a:rPr>
              <a:t>Stasko</a:t>
            </a:r>
            <a:r>
              <a:rPr lang="en-US" sz="1400" dirty="0">
                <a:solidFill>
                  <a:srgbClr val="003470"/>
                </a:solidFill>
              </a:rPr>
              <a:t>, J. T., &amp; </a:t>
            </a:r>
            <a:r>
              <a:rPr lang="en-US" sz="1400" dirty="0" err="1">
                <a:solidFill>
                  <a:srgbClr val="003470"/>
                </a:solidFill>
              </a:rPr>
              <a:t>Jacko</a:t>
            </a:r>
            <a:r>
              <a:rPr lang="en-US" sz="1400" dirty="0">
                <a:solidFill>
                  <a:srgbClr val="003470"/>
                </a:solidFill>
              </a:rPr>
              <a:t>, J. A. (2007). Toward a deeper understanding of the role of interaction in information visualization. Visualization and Computer Graphics, IEEE Transactions on, 13(6), 1224-1231.</a:t>
            </a:r>
          </a:p>
        </p:txBody>
      </p:sp>
    </p:spTree>
    <p:extLst>
      <p:ext uri="{BB962C8B-B14F-4D97-AF65-F5344CB8AC3E}">
        <p14:creationId xmlns:p14="http://schemas.microsoft.com/office/powerpoint/2010/main" val="388124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“That’s interesting!”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67" y="2520779"/>
            <a:ext cx="3116733" cy="3194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0" y="2520780"/>
            <a:ext cx="4821351" cy="3192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900000">
            <a:off x="1744048" y="2759360"/>
            <a:ext cx="601992" cy="6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5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Select</a:t>
            </a:r>
          </a:p>
        </p:txBody>
      </p:sp>
      <p:pic>
        <p:nvPicPr>
          <p:cNvPr id="5" name="dnm-cli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4450" y="2286000"/>
            <a:ext cx="65151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3470"/>
                </a:solidFill>
              </a:rPr>
              <a:t>“That’s interesting!”</a:t>
            </a:r>
          </a:p>
          <a:p>
            <a:endParaRPr lang="en-US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8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Explore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“Show me something else”</a:t>
            </a:r>
          </a:p>
          <a:p>
            <a:pPr marL="742950" lvl="1" indent="-342900"/>
            <a:r>
              <a:rPr lang="en-US" dirty="0"/>
              <a:t>Scroll bars</a:t>
            </a:r>
          </a:p>
          <a:p>
            <a:pPr marL="742950" lvl="1" indent="-342900"/>
            <a:r>
              <a:rPr lang="en-US" dirty="0"/>
              <a:t>Panning</a:t>
            </a:r>
          </a:p>
          <a:p>
            <a:pPr marL="742950" lvl="1" indent="-342900"/>
            <a:r>
              <a:rPr lang="en-US" dirty="0"/>
              <a:t>Direct-Walk (e.g. hyperlink traversal)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66" b="613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42" t="2616" r="1233" b="1992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820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a different arrangement”: sorting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2" r="20276" b="29794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72" r="24929" b="28493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3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a different arrangement”: baseline adjustment 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37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Reconfigure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a different arrangement”: reduce occlusion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38400"/>
            <a:ext cx="4127500" cy="40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11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“Show me a different representation”: visualization type, color, size, orientation, etc.</a:t>
            </a:r>
          </a:p>
          <a:p>
            <a:pPr marL="1257300" lvl="2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667000"/>
            <a:ext cx="6248400" cy="38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3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recap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7966" cy="4876800"/>
          </a:xfrm>
        </p:spPr>
        <p:txBody>
          <a:bodyPr/>
          <a:lstStyle/>
          <a:p>
            <a:r>
              <a:rPr lang="en-US" dirty="0"/>
              <a:t>Week 7: recursion*, cloud computing*, ongoing research*</a:t>
            </a:r>
          </a:p>
          <a:p>
            <a:r>
              <a:rPr lang="en-US" dirty="0"/>
              <a:t>Week 8: text adventure games*, MIDTERM</a:t>
            </a:r>
          </a:p>
          <a:p>
            <a:r>
              <a:rPr lang="en-US" dirty="0"/>
              <a:t>Week 9: 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classes</a:t>
            </a:r>
            <a:r>
              <a:rPr lang="en-US" dirty="0"/>
              <a:t>, inheritance, and OOP</a:t>
            </a:r>
          </a:p>
          <a:p>
            <a:r>
              <a:rPr lang="en-US" dirty="0"/>
              <a:t>Week 10: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graphics</a:t>
            </a:r>
            <a:r>
              <a:rPr lang="en-US" dirty="0"/>
              <a:t>, animation, interactive games</a:t>
            </a:r>
          </a:p>
          <a:p>
            <a:r>
              <a:rPr lang="en-US" dirty="0"/>
              <a:t>Week 11: prototyping</a:t>
            </a:r>
          </a:p>
          <a:p>
            <a:r>
              <a:rPr lang="en-US" dirty="0"/>
              <a:t>Week 12: files, algorithmic thinking, handling </a:t>
            </a:r>
            <a:r>
              <a:rPr lang="en-US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175948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more or less detail”: zooming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09800"/>
            <a:ext cx="6629399" cy="44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6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more or less detail”: drill up/down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85999"/>
            <a:ext cx="3657600" cy="42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43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Abstract / Elaborate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more or less detail”: tooltips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590800"/>
            <a:ext cx="75565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61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something conditionally”</a:t>
            </a:r>
          </a:p>
        </p:txBody>
      </p:sp>
      <p:pic>
        <p:nvPicPr>
          <p:cNvPr id="5" name="Picture 4" descr="Screen Shot 2015-02-25 at 4.48.32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29" y="2203599"/>
            <a:ext cx="6318471" cy="45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“Show me related items”</a:t>
            </a:r>
          </a:p>
        </p:txBody>
      </p:sp>
      <p:pic>
        <p:nvPicPr>
          <p:cNvPr id="4" name="Picture 3" descr="Screen Shot 2015-02-25 at 4.57.45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7379888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584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What’s </a:t>
            </a:r>
            <a:r>
              <a:rPr lang="en-US" b="1" dirty="0"/>
              <a:t>left</a:t>
            </a:r>
            <a:r>
              <a:rPr lang="en-US" dirty="0"/>
              <a:t> to learn?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3064-1088-C14C-8E27-CFAC0321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961861" cy="4876800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 </a:t>
            </a:r>
            <a:r>
              <a:rPr lang="en-US" b="1" dirty="0"/>
              <a:t>individual differences</a:t>
            </a:r>
            <a:r>
              <a:rPr lang="en-US" dirty="0"/>
              <a:t> matter?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C37EA0-B2BF-7C4E-983B-27577A935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83" y="1600200"/>
            <a:ext cx="5257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33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3064-1088-C14C-8E27-CFAC0321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06" y="1600200"/>
            <a:ext cx="3555193" cy="4876800"/>
          </a:xfrm>
        </p:spPr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about      </a:t>
            </a:r>
            <a:r>
              <a:rPr lang="en-US" b="1" dirty="0"/>
              <a:t>emotion?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DA355-4ECA-9D4B-984B-581B0465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467440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9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C3064-1088-C14C-8E27-CFAC03211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1606" y="1600200"/>
            <a:ext cx="3555193" cy="4876800"/>
          </a:xfrm>
        </p:spPr>
        <p:txBody>
          <a:bodyPr/>
          <a:lstStyle/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about      </a:t>
            </a:r>
            <a:r>
              <a:rPr lang="en-US" b="1" dirty="0"/>
              <a:t>emotion?</a:t>
            </a:r>
            <a:endParaRPr lang="en-US" dirty="0"/>
          </a:p>
        </p:txBody>
      </p:sp>
      <p:pic>
        <p:nvPicPr>
          <p:cNvPr id="5" name="Picture 2" descr="mage result for cute rob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2" r="24213"/>
          <a:stretch/>
        </p:blipFill>
        <p:spPr bwMode="auto">
          <a:xfrm flipH="1">
            <a:off x="914400" y="1501690"/>
            <a:ext cx="3825549" cy="53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01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F8ECB-F4B5-0949-AE50-2C37BB1E8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46153"/>
            <a:ext cx="8229600" cy="4669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3178830" y="6142382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What about </a:t>
            </a:r>
            <a:r>
              <a:rPr lang="en-US" sz="2400" b="1" dirty="0">
                <a:solidFill>
                  <a:srgbClr val="003470"/>
                </a:solidFill>
              </a:rPr>
              <a:t>scale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105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effectLst/>
              </a:rPr>
              <a:t>12/3: Advanced Topic: Human-Computer Interaction (HCI)</a:t>
            </a:r>
          </a:p>
          <a:p>
            <a:r>
              <a:rPr lang="en-US" dirty="0">
                <a:effectLst/>
              </a:rPr>
              <a:t>12/5: Final Project Workshop</a:t>
            </a:r>
          </a:p>
          <a:p>
            <a:r>
              <a:rPr lang="en-US" dirty="0">
                <a:effectLst/>
              </a:rPr>
              <a:t>12/7: Advanced Topic: TBD</a:t>
            </a:r>
          </a:p>
          <a:p>
            <a:r>
              <a:rPr lang="en-US" dirty="0">
                <a:effectLst/>
              </a:rPr>
              <a:t>12/10: Last Day of Class: Final Project Demonstrations</a:t>
            </a:r>
          </a:p>
          <a:p>
            <a:r>
              <a:rPr lang="en-US" dirty="0">
                <a:effectLst/>
              </a:rPr>
              <a:t>12/12: (class cancelled)</a:t>
            </a:r>
          </a:p>
        </p:txBody>
      </p:sp>
    </p:spTree>
    <p:extLst>
      <p:ext uri="{BB962C8B-B14F-4D97-AF65-F5344CB8AC3E}">
        <p14:creationId xmlns:p14="http://schemas.microsoft.com/office/powerpoint/2010/main" val="1422517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809608" y="5904178"/>
            <a:ext cx="7524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How do we design for </a:t>
            </a:r>
            <a:r>
              <a:rPr lang="en-US" sz="2400" b="1" dirty="0">
                <a:solidFill>
                  <a:srgbClr val="003470"/>
                </a:solidFill>
              </a:rPr>
              <a:t>kids</a:t>
            </a:r>
            <a:r>
              <a:rPr lang="en-US" sz="2400" dirty="0">
                <a:solidFill>
                  <a:srgbClr val="003470"/>
                </a:solidFill>
              </a:rPr>
              <a:t>?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Are they just smaller grownups, or are they </a:t>
            </a:r>
            <a:r>
              <a:rPr lang="en-US" sz="2400" b="1" dirty="0">
                <a:solidFill>
                  <a:srgbClr val="003470"/>
                </a:solidFill>
              </a:rPr>
              <a:t>different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E4B2A-90D5-A44C-AD5D-733BD555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40" y="1643385"/>
            <a:ext cx="5409521" cy="4117998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38885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2682720" y="6142382"/>
            <a:ext cx="37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What about </a:t>
            </a:r>
            <a:r>
              <a:rPr lang="en-US" sz="2400" b="1" dirty="0">
                <a:solidFill>
                  <a:srgbClr val="003470"/>
                </a:solidFill>
              </a:rPr>
              <a:t>older</a:t>
            </a:r>
            <a:r>
              <a:rPr lang="en-US" sz="2400" dirty="0">
                <a:solidFill>
                  <a:srgbClr val="003470"/>
                </a:solidFill>
              </a:rPr>
              <a:t> people?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73951-0A73-8642-A145-6DC9C9E8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219200"/>
            <a:ext cx="7200900" cy="48006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872865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73205" y="6142382"/>
            <a:ext cx="899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What people with </a:t>
            </a:r>
            <a:r>
              <a:rPr lang="en-US" sz="2400" b="1" dirty="0">
                <a:solidFill>
                  <a:srgbClr val="003470"/>
                </a:solidFill>
              </a:rPr>
              <a:t>limited mobility, vision, hearing, or speech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F0121-3489-9443-B4CF-0F4303B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53" y="1219200"/>
            <a:ext cx="6406495" cy="48006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842091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C053-C0DC-9A49-9E6C-8EFAC657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questions in HCI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A30D7-498B-8B4A-94C4-36932A2756BC}"/>
              </a:ext>
            </a:extLst>
          </p:cNvPr>
          <p:cNvSpPr txBox="1"/>
          <p:nvPr/>
        </p:nvSpPr>
        <p:spPr>
          <a:xfrm>
            <a:off x="904184" y="6142382"/>
            <a:ext cx="7335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How do we design tools that support </a:t>
            </a:r>
            <a:r>
              <a:rPr lang="en-US" sz="2400" b="1" dirty="0">
                <a:solidFill>
                  <a:srgbClr val="003470"/>
                </a:solidFill>
              </a:rPr>
              <a:t>collaboration</a:t>
            </a:r>
            <a:r>
              <a:rPr lang="en-US" sz="2400" dirty="0">
                <a:solidFill>
                  <a:srgbClr val="003470"/>
                </a:solidFill>
              </a:rPr>
              <a:t>?</a:t>
            </a:r>
          </a:p>
        </p:txBody>
      </p:sp>
      <p:pic>
        <p:nvPicPr>
          <p:cNvPr id="7" name="Picture 2" descr="mage result for multitouch tab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 b="10598"/>
          <a:stretch/>
        </p:blipFill>
        <p:spPr bwMode="auto">
          <a:xfrm>
            <a:off x="457200" y="1354311"/>
            <a:ext cx="8229600" cy="4661118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649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45120-E16C-3F42-9617-AABADA2A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(ethical) questions in HCI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DD12-1DEA-DC41-83CC-5032433F6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interacting through a computer influence </a:t>
            </a:r>
            <a:r>
              <a:rPr lang="en-US" b="1" dirty="0"/>
              <a:t>decision-making</a:t>
            </a:r>
            <a:r>
              <a:rPr lang="en-US" dirty="0"/>
              <a:t>?</a:t>
            </a:r>
          </a:p>
          <a:p>
            <a:r>
              <a:rPr lang="en-US" dirty="0"/>
              <a:t>How does it change </a:t>
            </a:r>
            <a:r>
              <a:rPr lang="en-US" b="1" dirty="0"/>
              <a:t>human relationships</a:t>
            </a:r>
            <a:r>
              <a:rPr lang="en-US" dirty="0"/>
              <a:t>?</a:t>
            </a:r>
          </a:p>
          <a:p>
            <a:r>
              <a:rPr lang="en-US" dirty="0"/>
              <a:t>Are we obligated to design </a:t>
            </a:r>
            <a:r>
              <a:rPr lang="en-US" b="1" dirty="0"/>
              <a:t>only</a:t>
            </a:r>
            <a:r>
              <a:rPr lang="en-US" dirty="0"/>
              <a:t> </a:t>
            </a:r>
            <a:r>
              <a:rPr lang="en-US" b="1" dirty="0"/>
              <a:t>systems that improve human life</a:t>
            </a:r>
            <a:r>
              <a:rPr lang="en-US" dirty="0"/>
              <a:t>, or should we explore other interactions?     </a:t>
            </a:r>
            <a:r>
              <a:rPr lang="en-US" sz="1800" dirty="0"/>
              <a:t>(i.e. ones that are cumbersome, difficult, scary,…)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28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 </a:t>
            </a:r>
            <a:r>
              <a:rPr lang="en-US" b="1" dirty="0"/>
              <a:t>you</a:t>
            </a:r>
            <a:r>
              <a:rPr lang="en-US" dirty="0"/>
              <a:t> think we should be asking?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19" y="4800600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left?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effectLst>
                  <a:glow rad="127000">
                    <a:srgbClr val="FFC000">
                      <a:alpha val="61000"/>
                    </a:srgbClr>
                  </a:glow>
                </a:effectLst>
              </a:rPr>
              <a:t>12/3: Advanced Topic: Human-Computer Interaction (HCI)</a:t>
            </a:r>
          </a:p>
          <a:p>
            <a:r>
              <a:rPr lang="en-US" dirty="0">
                <a:solidFill>
                  <a:schemeClr val="accent1"/>
                </a:solidFill>
              </a:rPr>
              <a:t>12/5: Final Project Workshop</a:t>
            </a:r>
          </a:p>
          <a:p>
            <a:r>
              <a:rPr lang="en-US" dirty="0">
                <a:solidFill>
                  <a:schemeClr val="accent1"/>
                </a:solidFill>
              </a:rPr>
              <a:t>12/7: Advanced Topic: TBD</a:t>
            </a:r>
          </a:p>
          <a:p>
            <a:r>
              <a:rPr lang="en-US" dirty="0">
                <a:solidFill>
                  <a:schemeClr val="accent1"/>
                </a:solidFill>
              </a:rPr>
              <a:t>12/10: Last Day of Class: Final Project Demonstrations</a:t>
            </a:r>
          </a:p>
          <a:p>
            <a:r>
              <a:rPr lang="en-US" dirty="0">
                <a:solidFill>
                  <a:schemeClr val="accent1"/>
                </a:solidFill>
              </a:rPr>
              <a:t>12/12: (class cancelled)</a:t>
            </a:r>
          </a:p>
        </p:txBody>
      </p:sp>
    </p:spTree>
    <p:extLst>
      <p:ext uri="{BB962C8B-B14F-4D97-AF65-F5344CB8AC3E}">
        <p14:creationId xmlns:p14="http://schemas.microsoft.com/office/powerpoint/2010/main" val="86750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big idea behind my research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Humans and machines have </a:t>
            </a:r>
            <a:r>
              <a:rPr lang="en-US" b="1" dirty="0"/>
              <a:t>complimentary</a:t>
            </a:r>
            <a:r>
              <a:rPr lang="en-US" dirty="0"/>
              <a:t> </a:t>
            </a:r>
            <a:r>
              <a:rPr lang="en-US" b="1" dirty="0"/>
              <a:t>strengths</a:t>
            </a:r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55164" y="2654300"/>
            <a:ext cx="2872846" cy="1672167"/>
            <a:chOff x="5355164" y="1968500"/>
            <a:chExt cx="2872846" cy="1672167"/>
          </a:xfrm>
        </p:grpSpPr>
        <p:pic>
          <p:nvPicPr>
            <p:cNvPr id="21" name="Picture 20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206" t="3742" r="68121" b="51473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6939789" y="2353270"/>
              <a:ext cx="12882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Perception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context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24250" y="5193268"/>
            <a:ext cx="2222500" cy="1398031"/>
            <a:chOff x="3524250" y="4507468"/>
            <a:chExt cx="2222500" cy="1398031"/>
          </a:xfrm>
        </p:grpSpPr>
        <p:pic>
          <p:nvPicPr>
            <p:cNvPr id="24" name="Picture 23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4148" t="74888" r="31970" b="-9185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3657601" y="4507468"/>
              <a:ext cx="126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Interaction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8498" y="2654300"/>
            <a:ext cx="2233084" cy="1672167"/>
            <a:chOff x="3238498" y="1968500"/>
            <a:chExt cx="2233084" cy="1672167"/>
          </a:xfrm>
        </p:grpSpPr>
        <p:pic>
          <p:nvPicPr>
            <p:cNvPr id="27" name="Picture 26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29581" t="3742" r="26328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Visualization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41669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so far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does this part </a:t>
            </a:r>
            <a:r>
              <a:rPr lang="en-US" b="1" dirty="0"/>
              <a:t>work</a:t>
            </a:r>
            <a:r>
              <a:rPr lang="en-US" dirty="0"/>
              <a:t>,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and how to we get it to </a:t>
            </a:r>
            <a:r>
              <a:rPr lang="en-US" b="1" dirty="0"/>
              <a:t>do what we want</a:t>
            </a:r>
            <a:r>
              <a:rPr lang="en-US" dirty="0"/>
              <a:t>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58583" y="4845049"/>
            <a:ext cx="2365965" cy="1772683"/>
            <a:chOff x="1558583" y="4159249"/>
            <a:chExt cx="2365965" cy="1772683"/>
          </a:xfrm>
        </p:grpSpPr>
        <p:pic>
          <p:nvPicPr>
            <p:cNvPr id="18" name="Picture 17" descr="human-computer-interaction.png"/>
            <p:cNvPicPr>
              <a:picLocks noChangeAspect="1"/>
            </p:cNvPicPr>
            <p:nvPr/>
          </p:nvPicPr>
          <p:blipFill rotWithShape="1">
            <a:blip r:embed="rId2" cstate="print"/>
            <a:srcRect l="66775" t="62417" r="-2089" b="-1249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558583" y="5562600"/>
              <a:ext cx="2365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Computational power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</p:spTree>
    <p:extLst>
      <p:ext uri="{BB962C8B-B14F-4D97-AF65-F5344CB8AC3E}">
        <p14:creationId xmlns:p14="http://schemas.microsoft.com/office/powerpoint/2010/main" val="196060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dirty="0"/>
              <a:t>How do we </a:t>
            </a:r>
            <a:r>
              <a:rPr lang="en-US" b="1" dirty="0"/>
              <a:t>design</a:t>
            </a:r>
            <a:r>
              <a:rPr lang="en-US" dirty="0"/>
              <a:t> ways for humans and machines           to </a:t>
            </a:r>
            <a:r>
              <a:rPr lang="en-US" b="1" dirty="0"/>
              <a:t>interact</a:t>
            </a:r>
            <a:r>
              <a:rPr lang="en-US" dirty="0"/>
              <a:t> with one another?</a:t>
            </a:r>
            <a:endParaRPr lang="en-US" b="1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237744" indent="-237744">
              <a:spcBef>
                <a:spcPts val="600"/>
              </a:spcBef>
            </a:pPr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5" name="Picture 14" descr="human-computer-interac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905000" y="2514600"/>
            <a:ext cx="5064718" cy="37337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0200" y="2438400"/>
            <a:ext cx="6172200" cy="4114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75301" y="6581001"/>
            <a:ext cx="17466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Image credit: Ali Ansari</a:t>
            </a:r>
          </a:p>
        </p:txBody>
      </p:sp>
      <p:pic>
        <p:nvPicPr>
          <p:cNvPr id="31" name="Picture 30" descr="human-computer-interaction.png">
            <a:extLst>
              <a:ext uri="{FF2B5EF4-FFF2-40B4-BE49-F238E27FC236}">
                <a16:creationId xmlns:a16="http://schemas.microsoft.com/office/drawing/2014/main" id="{043540AB-DAFA-DD4F-9C7D-176C973366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4148" t="74888" r="31970" b="-9185"/>
          <a:stretch/>
        </p:blipFill>
        <p:spPr>
          <a:xfrm flipH="1">
            <a:off x="3524250" y="5310716"/>
            <a:ext cx="2222500" cy="1280583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4" name="Picture 33" descr="human-computer-interaction.png">
            <a:extLst>
              <a:ext uri="{FF2B5EF4-FFF2-40B4-BE49-F238E27FC236}">
                <a16:creationId xmlns:a16="http://schemas.microsoft.com/office/drawing/2014/main" id="{46775CD4-04FE-4C41-B7D2-0F030AEDCB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9581" t="3742" r="26328" b="51473"/>
          <a:stretch/>
        </p:blipFill>
        <p:spPr>
          <a:xfrm flipH="1">
            <a:off x="3238498" y="2654300"/>
            <a:ext cx="2233084" cy="1672167"/>
          </a:xfrm>
          <a:prstGeom prst="ellips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27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17C3-D663-474D-962F-66E15A10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“Human-Computer Interaction” (def.)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8DAD-B6E4-A640-A06C-B9E4A131B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“a discipline concerned with the </a:t>
            </a:r>
            <a:r>
              <a:rPr lang="en-US" altLang="en-US" b="1" dirty="0"/>
              <a:t>design</a:t>
            </a:r>
            <a:r>
              <a:rPr lang="en-US" altLang="en-US" dirty="0"/>
              <a:t>, </a:t>
            </a:r>
            <a:r>
              <a:rPr lang="en-US" altLang="en-US" b="1" dirty="0"/>
              <a:t>evaluation</a:t>
            </a:r>
            <a:r>
              <a:rPr lang="en-US" altLang="en-US" dirty="0"/>
              <a:t> and </a:t>
            </a:r>
            <a:r>
              <a:rPr lang="en-US" altLang="en-US" b="1" dirty="0"/>
              <a:t>implementation</a:t>
            </a:r>
            <a:r>
              <a:rPr lang="en-US" altLang="en-US" dirty="0"/>
              <a:t> of </a:t>
            </a:r>
            <a:r>
              <a:rPr lang="en-US" altLang="en-US" b="1" dirty="0"/>
              <a:t>interactive computing systems </a:t>
            </a:r>
            <a:r>
              <a:rPr lang="en-US" altLang="en-US" dirty="0"/>
              <a:t>for </a:t>
            </a:r>
            <a:r>
              <a:rPr lang="en-US" altLang="en-US" b="1" dirty="0"/>
              <a:t>human use </a:t>
            </a:r>
            <a:r>
              <a:rPr lang="en-US" altLang="en-US" dirty="0"/>
              <a:t>and with the study of major phenomena surrounding them.”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US" dirty="0"/>
              <a:t>ACM SIGCHI Curricula for HCI (Hewett et al. 1992)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altLang="en-US" dirty="0"/>
              <a:t>http://</a:t>
            </a:r>
            <a:r>
              <a:rPr lang="en-US" altLang="en-US" dirty="0" err="1"/>
              <a:t>sigchi.org</a:t>
            </a:r>
            <a:r>
              <a:rPr lang="en-US" altLang="en-US" dirty="0"/>
              <a:t>/</a:t>
            </a:r>
            <a:r>
              <a:rPr lang="en-US" altLang="en-US" dirty="0" err="1"/>
              <a:t>cdg</a:t>
            </a:r>
            <a:r>
              <a:rPr lang="en-US" altLang="en-US" dirty="0"/>
              <a:t>/cdg2.html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2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26423</TotalTime>
  <Words>1254</Words>
  <Application>Microsoft Macintosh PowerPoint</Application>
  <PresentationFormat>On-screen Show (4:3)</PresentationFormat>
  <Paragraphs>235</Paragraphs>
  <Slides>45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Courier</vt:lpstr>
      <vt:lpstr>Lucida Grande</vt:lpstr>
      <vt:lpstr>Mangal</vt:lpstr>
      <vt:lpstr>Wingdings</vt:lpstr>
      <vt:lpstr>Smith Lecture Notes</vt:lpstr>
      <vt:lpstr>Lecture 33: Human-Computer Interaction</vt:lpstr>
      <vt:lpstr>A quick recap…</vt:lpstr>
      <vt:lpstr>A quick recap…</vt:lpstr>
      <vt:lpstr>What’s left?</vt:lpstr>
      <vt:lpstr>What’s left?</vt:lpstr>
      <vt:lpstr>Recap: big idea behind my research</vt:lpstr>
      <vt:lpstr>This course so far</vt:lpstr>
      <vt:lpstr>Today</vt:lpstr>
      <vt:lpstr>“Human-Computer Interaction” (def.)</vt:lpstr>
      <vt:lpstr>Discussion</vt:lpstr>
      <vt:lpstr>Recap: Interaction (def.)</vt:lpstr>
      <vt:lpstr>Input devices</vt:lpstr>
      <vt:lpstr>Keyboard</vt:lpstr>
      <vt:lpstr>Mouse</vt:lpstr>
      <vt:lpstr>Touchpad</vt:lpstr>
      <vt:lpstr>Touchscreen</vt:lpstr>
      <vt:lpstr>Keypad / T9</vt:lpstr>
      <vt:lpstr>Handwriting recognition</vt:lpstr>
      <vt:lpstr>Speech recognition</vt:lpstr>
      <vt:lpstr>Lots of others!</vt:lpstr>
      <vt:lpstr>Interaction as a reasoning aid</vt:lpstr>
      <vt:lpstr>Yi, Kang, Stasko and Jacko (2007)</vt:lpstr>
      <vt:lpstr>1. Select</vt:lpstr>
      <vt:lpstr>1. Select</vt:lpstr>
      <vt:lpstr>2. Explore</vt:lpstr>
      <vt:lpstr>3. Reconfigure</vt:lpstr>
      <vt:lpstr>3. Reconfigure</vt:lpstr>
      <vt:lpstr>3. Reconfigure</vt:lpstr>
      <vt:lpstr>4. Encode</vt:lpstr>
      <vt:lpstr>5. Abstract / Elaborate</vt:lpstr>
      <vt:lpstr>5. Abstract / Elaborate</vt:lpstr>
      <vt:lpstr>5. Abstract / Elaborate</vt:lpstr>
      <vt:lpstr>6. Filter</vt:lpstr>
      <vt:lpstr>7. Connect</vt:lpstr>
      <vt:lpstr>Discussion</vt:lpstr>
      <vt:lpstr>Some open questions in HCI</vt:lpstr>
      <vt:lpstr>Some open questions in HCI</vt:lpstr>
      <vt:lpstr>Some open questions in HCI</vt:lpstr>
      <vt:lpstr>Some open questions in HCI</vt:lpstr>
      <vt:lpstr>Some open questions in HCI</vt:lpstr>
      <vt:lpstr>Some open questions in HCI</vt:lpstr>
      <vt:lpstr>Some open questions in HCI</vt:lpstr>
      <vt:lpstr>Some open questions in HCI</vt:lpstr>
      <vt:lpstr>Some open (ethical) questions in HCI</vt:lpstr>
      <vt:lpstr>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369</cp:revision>
  <cp:lastPrinted>2018-07-25T12:50:02Z</cp:lastPrinted>
  <dcterms:created xsi:type="dcterms:W3CDTF">2018-06-21T16:17:33Z</dcterms:created>
  <dcterms:modified xsi:type="dcterms:W3CDTF">2018-12-05T14:56:35Z</dcterms:modified>
</cp:coreProperties>
</file>